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65" r:id="rId6"/>
    <p:sldId id="262" r:id="rId7"/>
    <p:sldId id="260" r:id="rId8"/>
    <p:sldId id="26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C612-E6FD-4D8F-9205-CD21D41418AF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6BFA-2EA4-4121-9C26-45A2233B5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16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C612-E6FD-4D8F-9205-CD21D41418AF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6BFA-2EA4-4121-9C26-45A2233B5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91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C612-E6FD-4D8F-9205-CD21D41418AF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6BFA-2EA4-4121-9C26-45A2233B5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40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C612-E6FD-4D8F-9205-CD21D41418AF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6BFA-2EA4-4121-9C26-45A2233B5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915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C612-E6FD-4D8F-9205-CD21D41418AF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6BFA-2EA4-4121-9C26-45A2233B5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5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C612-E6FD-4D8F-9205-CD21D41418AF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6BFA-2EA4-4121-9C26-45A2233B5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35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C612-E6FD-4D8F-9205-CD21D41418AF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6BFA-2EA4-4121-9C26-45A2233B5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81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C612-E6FD-4D8F-9205-CD21D41418AF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6BFA-2EA4-4121-9C26-45A2233B5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108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C612-E6FD-4D8F-9205-CD21D41418AF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6BFA-2EA4-4121-9C26-45A2233B5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73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C612-E6FD-4D8F-9205-CD21D41418AF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6BFA-2EA4-4121-9C26-45A2233B5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99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C612-E6FD-4D8F-9205-CD21D41418AF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6BFA-2EA4-4121-9C26-45A2233B5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37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8C612-E6FD-4D8F-9205-CD21D41418AF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D6BFA-2EA4-4121-9C26-45A2233B5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76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23255" y="2459504"/>
            <a:ext cx="44303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«Тропинки» </a:t>
            </a:r>
            <a:endParaRPr lang="ru-RU" sz="60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23255" y="6220495"/>
            <a:ext cx="2752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под ред. В.Т. Кудрявцева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910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543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3944" y="335845"/>
            <a:ext cx="1123037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Программа «Тропинки» </a:t>
            </a:r>
            <a:r>
              <a:rPr lang="ru-RU" sz="3600" dirty="0" smtClean="0"/>
              <a:t>– основная образовательная программа дошкольного образования, определяющая содержание и организацию образовательной деятельности детей от 3 до 7 лет и обеспечивающая развитие личности дошкольников в различных видах общения и деятельности.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Цель</a:t>
            </a:r>
            <a:r>
              <a:rPr lang="ru-RU" sz="3600" dirty="0" smtClean="0"/>
              <a:t> – в создании условий для общего психического развития детей 3-7 лет средствами развития творческих способностей, в частности, условий формирования у них готовности к современному (развивающему) школьному обучению.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5102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3487" y="386366"/>
            <a:ext cx="1111446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Программа направлена </a:t>
            </a:r>
            <a:r>
              <a:rPr lang="ru-RU" sz="2400" dirty="0" smtClean="0"/>
              <a:t>на создание условий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деятельности; на создание развивающей образовательной среды, которая представляет собой систему условий социализации и индивидуализации детей.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Содержание Программы охватывает следующие направления развития и образования детей: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социально-коммуникативное развитие;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познавательное развитие;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р</a:t>
            </a:r>
            <a:r>
              <a:rPr lang="ru-RU" sz="2400" dirty="0" smtClean="0"/>
              <a:t>ечевое развитие;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художественно-эстетическое развитие;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ф</a:t>
            </a:r>
            <a:r>
              <a:rPr lang="ru-RU" sz="2400" dirty="0" smtClean="0"/>
              <a:t>изическое развитие.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В программе учитываются: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и</a:t>
            </a:r>
            <a:r>
              <a:rPr lang="ru-RU" sz="2400" dirty="0" smtClean="0"/>
              <a:t>ндивидуальные потребности ребенка, связанные с его жизненной ситуацией и состоянием здоровья.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в</a:t>
            </a:r>
            <a:r>
              <a:rPr lang="ru-RU" sz="2400" dirty="0" smtClean="0"/>
              <a:t>озможности освоения ребенком Программы на разных этапах ее реализации.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6690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766" y="296214"/>
            <a:ext cx="118474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/>
              <a:t>Физическое развитие делится на 2 направления</a:t>
            </a:r>
          </a:p>
          <a:p>
            <a:r>
              <a:rPr lang="ru-RU" sz="4000" b="1" i="1" dirty="0" smtClean="0">
                <a:solidFill>
                  <a:srgbClr val="FF0000"/>
                </a:solidFill>
              </a:rPr>
              <a:t>«</a:t>
            </a:r>
            <a:r>
              <a:rPr lang="ru-RU" sz="4000" b="1" i="1" dirty="0">
                <a:solidFill>
                  <a:srgbClr val="FF0000"/>
                </a:solidFill>
              </a:rPr>
              <a:t>Тропинка в мир движения</a:t>
            </a:r>
            <a:r>
              <a:rPr lang="ru-RU" sz="4000" b="1" i="1" dirty="0" smtClean="0">
                <a:solidFill>
                  <a:srgbClr val="FF0000"/>
                </a:solidFill>
              </a:rPr>
              <a:t>»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Цель данного блока – </a:t>
            </a:r>
            <a:r>
              <a:rPr lang="ru-RU" sz="2400" dirty="0" smtClean="0"/>
              <a:t>развитие творчества в различных сферах двигательной</a:t>
            </a:r>
          </a:p>
          <a:p>
            <a:r>
              <a:rPr lang="ru-RU" sz="2400" dirty="0" smtClean="0"/>
              <a:t> активности и на этой основе – формирование осмысленности и произвольности движений, физических качеств, обогащение двигательного опыта.</a:t>
            </a:r>
          </a:p>
          <a:p>
            <a:r>
              <a:rPr lang="ru-RU" sz="4000" b="1" i="1" dirty="0" smtClean="0">
                <a:solidFill>
                  <a:srgbClr val="FF0000"/>
                </a:solidFill>
              </a:rPr>
              <a:t>«</a:t>
            </a:r>
            <a:r>
              <a:rPr lang="ru-RU" sz="4000" b="1" i="1" dirty="0">
                <a:solidFill>
                  <a:srgbClr val="FF0000"/>
                </a:solidFill>
              </a:rPr>
              <a:t>Тропинка к здоровью</a:t>
            </a:r>
            <a:r>
              <a:rPr lang="ru-RU" sz="4000" b="1" i="1" dirty="0" smtClean="0">
                <a:solidFill>
                  <a:srgbClr val="FF0000"/>
                </a:solidFill>
              </a:rPr>
              <a:t>».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Цель данного блока </a:t>
            </a:r>
            <a:r>
              <a:rPr lang="ru-RU" sz="2400" dirty="0" smtClean="0">
                <a:solidFill>
                  <a:srgbClr val="FF0000"/>
                </a:solidFill>
              </a:rPr>
              <a:t>– </a:t>
            </a:r>
            <a:r>
              <a:rPr lang="ru-RU" sz="2400" dirty="0" smtClean="0"/>
              <a:t>создание условий для развития здоровья детей на основе формирования творческих воображений.</a:t>
            </a:r>
          </a:p>
          <a:p>
            <a:endParaRPr lang="ru-RU" sz="4000" b="1" i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980" y="3916580"/>
            <a:ext cx="2846230" cy="294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52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0305" y="519516"/>
            <a:ext cx="113462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Методы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2400" dirty="0" smtClean="0"/>
              <a:t>– игровой;</a:t>
            </a:r>
          </a:p>
          <a:p>
            <a:pPr algn="ctr"/>
            <a:r>
              <a:rPr lang="ru-RU" sz="2400" dirty="0" smtClean="0"/>
              <a:t>- здоровье сберегающий;</a:t>
            </a:r>
          </a:p>
          <a:p>
            <a:pPr algn="ctr"/>
            <a:r>
              <a:rPr lang="ru-RU" sz="2400" dirty="0" smtClean="0"/>
              <a:t>- практический метод.</a:t>
            </a:r>
          </a:p>
          <a:p>
            <a:pPr algn="ctr"/>
            <a:r>
              <a:rPr lang="ru-RU" sz="2800" b="1" dirty="0" smtClean="0"/>
              <a:t>Приемы </a:t>
            </a:r>
          </a:p>
          <a:p>
            <a:pPr marL="285750" indent="-285750" algn="ctr">
              <a:buFontTx/>
              <a:buChar char="-"/>
            </a:pPr>
            <a:r>
              <a:rPr lang="ru-RU" sz="2400" dirty="0" smtClean="0"/>
              <a:t>наглядности;</a:t>
            </a:r>
          </a:p>
          <a:p>
            <a:pPr marL="285750" indent="-285750" algn="ctr">
              <a:buFontTx/>
              <a:buChar char="-"/>
            </a:pPr>
            <a:r>
              <a:rPr lang="ru-RU" sz="2400" dirty="0"/>
              <a:t>с</a:t>
            </a:r>
            <a:r>
              <a:rPr lang="ru-RU" sz="2400" dirty="0" smtClean="0"/>
              <a:t>ловесности.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5770" y="3856137"/>
            <a:ext cx="2846230" cy="29414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05984"/>
            <a:ext cx="3773510" cy="405201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223" y="0"/>
            <a:ext cx="3000777" cy="385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85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096000" y="146497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>
                <a:latin typeface="Arial" panose="020B0604020202020204" pitchFamily="34" charset="0"/>
              </a:rPr>
              <a:t>Кудрявцев В.Т.</a:t>
            </a:r>
          </a:p>
          <a:p>
            <a:pPr algn="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Оздоровление и физическое</a:t>
            </a:r>
          </a:p>
          <a:p>
            <a:pPr algn="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развитие детей дошкольного</a:t>
            </a:r>
          </a:p>
          <a:p>
            <a:pPr algn="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возраста</a:t>
            </a:r>
          </a:p>
          <a:p>
            <a:pPr algn="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Парциальная программа «Играйте на здоровье!»</a:t>
            </a:r>
          </a:p>
          <a:p>
            <a:pPr algn="r"/>
            <a:endParaRPr lang="ru-RU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r"/>
            <a:endParaRPr lang="ru-RU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r"/>
            <a:endParaRPr lang="ru-RU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«Физическое воспитание детей 3 -7 лет»</a:t>
            </a:r>
          </a:p>
          <a:p>
            <a:pPr algn="r"/>
            <a:r>
              <a:rPr lang="ru-RU" dirty="0">
                <a:latin typeface="Arial" panose="020B0604020202020204" pitchFamily="34" charset="0"/>
              </a:rPr>
              <a:t>программа.</a:t>
            </a:r>
          </a:p>
          <a:p>
            <a:pPr algn="r"/>
            <a:r>
              <a:rPr lang="ru-RU" dirty="0">
                <a:latin typeface="Arial" panose="020B0604020202020204" pitchFamily="34" charset="0"/>
              </a:rPr>
              <a:t>Методические рекомендации, конспекты занятий, </a:t>
            </a:r>
          </a:p>
          <a:p>
            <a:pPr algn="r"/>
            <a:r>
              <a:rPr lang="ru-RU" dirty="0">
                <a:latin typeface="Arial" panose="020B0604020202020204" pitchFamily="34" charset="0"/>
              </a:rPr>
              <a:t>обучение в разновозрастных группах</a:t>
            </a:r>
          </a:p>
          <a:p>
            <a:pPr algn="r"/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«Организация активного отдыха детей 3 -7 лет»</a:t>
            </a:r>
          </a:p>
          <a:p>
            <a:pPr algn="r"/>
            <a:endParaRPr lang="ru-RU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r"/>
            <a:endParaRPr lang="ru-RU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r"/>
            <a:endParaRPr lang="ru-RU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«Подвижные игры для детей старшего </a:t>
            </a:r>
          </a:p>
          <a:p>
            <a:pPr algn="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дошкольного возраста»»</a:t>
            </a:r>
          </a:p>
          <a:p>
            <a:pPr algn="r"/>
            <a:r>
              <a:rPr lang="ru-RU" dirty="0">
                <a:latin typeface="Arial" panose="020B0604020202020204" pitchFamily="34" charset="0"/>
              </a:rPr>
              <a:t>Методическое пособие </a:t>
            </a:r>
          </a:p>
          <a:p>
            <a:pPr algn="r"/>
            <a:r>
              <a:rPr lang="ru-RU" dirty="0">
                <a:latin typeface="Arial" panose="020B0604020202020204" pitchFamily="34" charset="0"/>
              </a:rPr>
              <a:t>(Галанов А.С.)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60" y="146497"/>
            <a:ext cx="3773510" cy="405201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811" y="2804106"/>
            <a:ext cx="3000777" cy="4053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70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84243" y="384314"/>
            <a:ext cx="97148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Примерные упражнения для рук и ног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575787"/>
              </p:ext>
            </p:extLst>
          </p:nvPr>
        </p:nvGraphicFramePr>
        <p:xfrm>
          <a:off x="1736035" y="1220420"/>
          <a:ext cx="8211930" cy="4941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5965"/>
                <a:gridCol w="4105965"/>
              </a:tblGrid>
              <a:tr h="16950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46783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</a:p>
                    <a:p>
                      <a:r>
                        <a:rPr lang="ru-RU" dirty="0" smtClean="0"/>
                        <a:t>2.</a:t>
                      </a:r>
                    </a:p>
                    <a:p>
                      <a:r>
                        <a:rPr lang="ru-RU" dirty="0" smtClean="0"/>
                        <a:t>3.</a:t>
                      </a:r>
                    </a:p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</a:p>
                    <a:p>
                      <a:r>
                        <a:rPr lang="ru-RU" dirty="0" smtClean="0"/>
                        <a:t>2.</a:t>
                      </a:r>
                    </a:p>
                    <a:p>
                      <a:r>
                        <a:rPr lang="ru-RU" dirty="0" smtClean="0"/>
                        <a:t>3.</a:t>
                      </a:r>
                    </a:p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469" y="1220421"/>
            <a:ext cx="2001079" cy="166855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365" y="1220419"/>
            <a:ext cx="2213113" cy="1668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06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4677" y="419725"/>
            <a:ext cx="112726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Программа «Тропинки» </a:t>
            </a:r>
          </a:p>
          <a:p>
            <a:r>
              <a:rPr lang="ru-RU" sz="4000" dirty="0" smtClean="0"/>
              <a:t>Образовательная технология – социализация дошкольников. </a:t>
            </a:r>
          </a:p>
          <a:p>
            <a:r>
              <a:rPr lang="ru-RU" sz="4000" dirty="0" smtClean="0"/>
              <a:t>Показывать будем элемент  утреней гимнастики, который будет направлен на развитие творческого воображения.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560689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372</Words>
  <Application>Microsoft Office PowerPoint</Application>
  <PresentationFormat>Произвольный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Иришка-малышка</dc:creator>
  <cp:lastModifiedBy>ДЕТСАД</cp:lastModifiedBy>
  <cp:revision>13</cp:revision>
  <dcterms:created xsi:type="dcterms:W3CDTF">2019-04-03T15:21:52Z</dcterms:created>
  <dcterms:modified xsi:type="dcterms:W3CDTF">2019-04-05T10:29:21Z</dcterms:modified>
</cp:coreProperties>
</file>