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FF00"/>
    <a:srgbClr val="660033"/>
    <a:srgbClr val="008000"/>
    <a:srgbClr val="00FF99"/>
    <a:srgbClr val="6600FF"/>
    <a:srgbClr val="66FFCC"/>
    <a:srgbClr val="000099"/>
    <a:srgbClr val="00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640" autoAdjust="0"/>
  </p:normalViewPr>
  <p:slideViewPr>
    <p:cSldViewPr>
      <p:cViewPr varScale="1">
        <p:scale>
          <a:sx n="50" d="100"/>
          <a:sy n="50" d="100"/>
        </p:scale>
        <p:origin x="1262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6F773-6F6D-47E1-9A3D-10B7A588F253}" type="datetimeFigureOut">
              <a:rPr lang="ru-RU" smtClean="0"/>
              <a:pPr/>
              <a:t>06.04.2025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F6E88-60E1-45C6-8147-3FD067671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3.xml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3.xml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22.xml"/><Relationship Id="rId4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3.xml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3.xml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36433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 закрепления материала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обучению грамоте  для детей 6-7 лет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</a:rPr>
              <a:t>«Я с грамотой</a:t>
            </a:r>
            <a:br>
              <a:rPr lang="ru-RU" sz="48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</a:rPr>
            </a:br>
            <a:r>
              <a:rPr lang="ru-RU" sz="4800" b="1" dirty="0" smtClean="0">
                <a:solidFill>
                  <a:srgbClr val="C00000"/>
                </a:solidFill>
                <a:latin typeface="Georgia" pitchFamily="18" charset="0"/>
                <a:ea typeface="Batang" pitchFamily="18" charset="-127"/>
              </a:rPr>
              <a:t> дружу!»</a:t>
            </a:r>
            <a:r>
              <a:rPr lang="ru-RU" sz="32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453108"/>
            <a:ext cx="5072098" cy="1347062"/>
          </a:xfrm>
        </p:spPr>
        <p:txBody>
          <a:bodyPr>
            <a:noAutofit/>
          </a:bodyPr>
          <a:lstStyle/>
          <a:p>
            <a:endParaRPr lang="ru-RU" sz="2000" b="1" dirty="0" smtClean="0">
              <a:solidFill>
                <a:srgbClr val="002060"/>
              </a:solidFill>
              <a:ea typeface="Batang" pitchFamily="18" charset="-127"/>
              <a:cs typeface="Times New Roman" pitchFamily="18" charset="0"/>
            </a:endParaRPr>
          </a:p>
          <a:p>
            <a:endParaRPr lang="ru-RU" sz="2000" b="1" dirty="0">
              <a:solidFill>
                <a:srgbClr val="002060"/>
              </a:solidFill>
              <a:ea typeface="Batang" pitchFamily="18" charset="-127"/>
              <a:cs typeface="Times New Roman" pitchFamily="18" charset="0"/>
            </a:endParaRPr>
          </a:p>
          <a:p>
            <a:pPr lvl="0" algn="l">
              <a:spcBef>
                <a:spcPts val="0"/>
              </a:spcBef>
            </a:pPr>
            <a:r>
              <a:rPr lang="tt-RU" sz="2000" b="1" i="1" dirty="0">
                <a:solidFill>
                  <a:srgbClr val="000000"/>
                </a:solidFill>
              </a:rPr>
              <a:t>Учитель - логопед </a:t>
            </a:r>
          </a:p>
          <a:p>
            <a:pPr lvl="0" algn="l">
              <a:spcBef>
                <a:spcPts val="0"/>
              </a:spcBef>
            </a:pPr>
            <a:r>
              <a:rPr lang="ru-RU" sz="2000" b="1" i="1" dirty="0" err="1">
                <a:solidFill>
                  <a:srgbClr val="000000"/>
                </a:solidFill>
              </a:rPr>
              <a:t>Юкарева</a:t>
            </a:r>
            <a:r>
              <a:rPr lang="ru-RU" sz="2000" b="1" i="1" dirty="0">
                <a:solidFill>
                  <a:srgbClr val="000000"/>
                </a:solidFill>
              </a:rPr>
              <a:t> Ю.В.</a:t>
            </a:r>
          </a:p>
          <a:p>
            <a:r>
              <a:rPr lang="ru-RU" sz="2000" b="1" dirty="0" smtClean="0">
                <a:solidFill>
                  <a:srgbClr val="002060"/>
                </a:solidFill>
                <a:ea typeface="Batang" pitchFamily="18" charset="-127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ea typeface="Batang" pitchFamily="18" charset="-127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6072198" y="5500702"/>
            <a:ext cx="3071802" cy="114300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Правила игры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a63a7ab7c0e8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357686" y="1571612"/>
            <a:ext cx="3143272" cy="2357453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в котором последний звук согласный мягкий.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220-002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643570" y="4143380"/>
            <a:ext cx="3175644" cy="2422709"/>
          </a:xfrm>
          <a:prstGeom prst="rect">
            <a:avLst/>
          </a:prstGeom>
        </p:spPr>
      </p:pic>
      <p:pic>
        <p:nvPicPr>
          <p:cNvPr id="10" name="Рисунок 9" descr="s120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4348" y="2071678"/>
            <a:ext cx="3043246" cy="304324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615130" cy="2114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80008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ОТЛИЧНЫЙ РЕЗУЛЬТАТ!</a:t>
            </a:r>
            <a:endParaRPr lang="ru-RU" sz="4800" b="1" dirty="0">
              <a:solidFill>
                <a:srgbClr val="80008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ADF3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Вернуться в начало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170-1709206_17735351-бабочка-на-прозрачном-фоне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3357562"/>
            <a:ext cx="950536" cy="857232"/>
          </a:xfrm>
          <a:prstGeom prst="rect">
            <a:avLst/>
          </a:prstGeom>
        </p:spPr>
      </p:pic>
      <p:pic>
        <p:nvPicPr>
          <p:cNvPr id="7" name="Рисунок 6" descr="d6e8191edc128a530905829f85509c8f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3071810"/>
            <a:ext cx="1000108" cy="1000108"/>
          </a:xfrm>
          <a:prstGeom prst="rect">
            <a:avLst/>
          </a:prstGeom>
        </p:spPr>
      </p:pic>
      <p:pic>
        <p:nvPicPr>
          <p:cNvPr id="8" name="Рисунок 7" descr="Kartinka_na_prozrachnom_fone_Babochka_1_0100153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86644" y="3714752"/>
            <a:ext cx="1108963" cy="1000108"/>
          </a:xfrm>
          <a:prstGeom prst="rect">
            <a:avLst/>
          </a:prstGeom>
        </p:spPr>
      </p:pic>
      <p:pic>
        <p:nvPicPr>
          <p:cNvPr id="9" name="Рисунок 8" descr="kisspng-clip-art-butterfly-portable-network-graphics-drawi-png-uzantl-kelebek-resimleri-photoshop-kelebe-5bedf184ba3b69.9543654715423205167628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1285860"/>
            <a:ext cx="1306264" cy="1015983"/>
          </a:xfrm>
          <a:prstGeom prst="rect">
            <a:avLst/>
          </a:prstGeom>
        </p:spPr>
      </p:pic>
      <p:pic>
        <p:nvPicPr>
          <p:cNvPr id="10" name="Рисунок 9" descr="ол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1357290" y="714356"/>
            <a:ext cx="860750" cy="107154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pic>
        <p:nvPicPr>
          <p:cNvPr id="7" name="Содержимое 6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500306"/>
            <a:ext cx="3800543" cy="3186122"/>
          </a:xfrm>
        </p:spPr>
      </p:pic>
      <p:sp>
        <p:nvSpPr>
          <p:cNvPr id="8" name="TextBox 7"/>
          <p:cNvSpPr txBox="1"/>
          <p:nvPr/>
        </p:nvSpPr>
        <p:spPr>
          <a:xfrm>
            <a:off x="1571604" y="157161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429256" y="2285992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86446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715140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643834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5429256" y="3571876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4" name="Прямоугольник 13"/>
          <p:cNvSpPr/>
          <p:nvPr/>
        </p:nvSpPr>
        <p:spPr>
          <a:xfrm>
            <a:off x="5429256" y="4929198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643834" y="378619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643702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500958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86446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643702" y="378619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786446" y="3786190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issclipart-drawing-clipart-drawing-clip-art-ed24b39bf2b30e0e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1" b="91749" l="9912" r="8986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158" y="2643182"/>
            <a:ext cx="4323166" cy="2882110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157161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КИТ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5429256" y="2285992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5429256" y="3643314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5429256" y="4929198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786446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572396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72396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643702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715140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786446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643702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572396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786446" y="5143512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505922571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00034" y="2643182"/>
            <a:ext cx="3676658" cy="2757494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571612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ИВА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5214942" y="2214554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214942" y="3500438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214942" y="4786322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643570" y="242886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286644" y="242886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358082" y="500063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357950" y="371475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500826" y="242886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215206" y="371475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500694" y="371475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29388" y="500063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572132" y="5000636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643182"/>
            <a:ext cx="4457731" cy="2786082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1643050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ЛОСЬ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72132" y="2285992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572132" y="3571876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Прямоугольник 10"/>
          <p:cNvSpPr/>
          <p:nvPr/>
        </p:nvSpPr>
        <p:spPr>
          <a:xfrm>
            <a:off x="5572132" y="4929198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929322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86710" y="378619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857884" y="378619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858148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786578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858016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786578" y="378619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929322" y="5143512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643834" y="2500306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ОТ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500306"/>
            <a:ext cx="4095778" cy="3071834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571612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СОВА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5143504" y="2285992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143504" y="3643314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5143504" y="5072074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43636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86710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000892" y="528638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357818" y="528638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429256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929454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357818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715272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786710" y="528638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143636" y="528638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215074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000892" y="3857628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2500306"/>
            <a:ext cx="3043246" cy="3043246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1571612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072066" y="2285992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5072066" y="3714752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072066" y="5072074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643834" y="392906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429256" y="528638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000760" y="392906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786578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00760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643834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86380" y="392906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786578" y="392906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215074" y="528638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715272" y="528638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000892" y="5286388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286380" y="2500306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В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428868"/>
            <a:ext cx="4239178" cy="3214710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500174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ОКНО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214942" y="2285992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5214942" y="3571876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5214942" y="4929198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286512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000892" y="2500306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000892" y="378619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500694" y="378619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929454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500694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15272" y="250030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215074" y="378619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786710" y="378619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143636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715272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429256" y="5143512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lemon-clip-art-52.pn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5" y="2500306"/>
            <a:ext cx="3786215" cy="3231594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643050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ЛИМОН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4572000" y="2357430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572000" y="3643314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4572000" y="5000636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286512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786710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86314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215074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715272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86512" y="521495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00892" y="5214950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572132" y="2571744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072330" y="2571744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000892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429256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715272" y="521495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72132" y="5214950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857752" y="5214950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714876" y="3857628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игры.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Цель игры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закрепление пройденного материала по обучению грамоте у детей 6-7 лет.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Данная дидактическая игра предназначена для выполнения детьми совместно со взрослыми, в том числе для выполнения дома детьми совместно с родителями.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Правила игры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 Слайд 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для того, чтобы начать игру необходимо нажать на стрелку Старт</a:t>
            </a:r>
          </a:p>
          <a:p>
            <a:pPr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 Слайд 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выбрать раздел из списка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ЗВУКИ – материал для нахождения определенного звука в слове  по данной характеристике.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СЛОВА – материал для звукового анализа слов.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СЛОГИ – материал для определения количества слогов в словах.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ПРЕДЛОЖЕНИЯ – материал для определения количества слов в предложении и  нахождения схемы предложения.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Играющий выбирает любой раздел кликнув на его название курсором. В каждом разделе играющему предлагается выбрать один правильный ответ из предложенных, при правильном выборе играющий переходит к новому заданию данного раздела. После завершения играющим каждого раздела, и, при условии правильного выполнения заданий данного раздела, появляется слайд с надписью "Отличный результат» и стрелкой "вернуться в начало».</a:t>
            </a:r>
          </a:p>
          <a:p>
            <a:pPr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Слайд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«Отличный результат». Чтобы продолжить игру необходимо нажать на стрелку «вернуться в начало». Играющий возвращается к Слайду 3 и может выбрать любой раздел игры.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072330" y="6072182"/>
            <a:ext cx="2071670" cy="785818"/>
          </a:xfrm>
          <a:prstGeom prst="rightArrow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СТАРТ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7973.85_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71472" y="2500306"/>
            <a:ext cx="3000396" cy="3000396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00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r>
              <a:rPr lang="ru-RU" sz="3400" dirty="0" smtClean="0"/>
              <a:t>Выбери подходящую схему к слову</a:t>
            </a:r>
            <a:endParaRPr lang="ru-RU" sz="34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E15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33"/>
                </a:solidFill>
              </a:rPr>
              <a:t>Вернуться в начало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571612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ШАПКА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4572000" y="2357430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4572000" y="3643314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4572000" y="4929198"/>
            <a:ext cx="400052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6314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072330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357950" y="2571744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786710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286512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86314" y="3857628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072330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857752" y="5143512"/>
            <a:ext cx="571504" cy="571504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572132" y="2571744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858148" y="2571744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072330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500694" y="3857628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858148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572132" y="5143512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357950" y="5143512"/>
            <a:ext cx="571504" cy="571504"/>
          </a:xfrm>
          <a:prstGeom prst="ellips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615130" cy="2114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80008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ОТЛИЧНЫЙ РЕЗУЛЬТАТ!</a:t>
            </a:r>
            <a:endParaRPr lang="ru-RU" sz="4800" b="1" dirty="0">
              <a:solidFill>
                <a:srgbClr val="80008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ADF3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Вернуться в начало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170-1709206_17735351-бабочка-на-прозрачном-фоне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3357562"/>
            <a:ext cx="950536" cy="857232"/>
          </a:xfrm>
          <a:prstGeom prst="rect">
            <a:avLst/>
          </a:prstGeom>
        </p:spPr>
      </p:pic>
      <p:pic>
        <p:nvPicPr>
          <p:cNvPr id="7" name="Рисунок 6" descr="d6e8191edc128a530905829f85509c8f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3071810"/>
            <a:ext cx="1000108" cy="1000108"/>
          </a:xfrm>
          <a:prstGeom prst="rect">
            <a:avLst/>
          </a:prstGeom>
        </p:spPr>
      </p:pic>
      <p:pic>
        <p:nvPicPr>
          <p:cNvPr id="8" name="Рисунок 7" descr="Kartinka_na_prozrachnom_fone_Babochka_1_0100153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86644" y="3714752"/>
            <a:ext cx="1108963" cy="1000108"/>
          </a:xfrm>
          <a:prstGeom prst="rect">
            <a:avLst/>
          </a:prstGeom>
        </p:spPr>
      </p:pic>
      <p:pic>
        <p:nvPicPr>
          <p:cNvPr id="9" name="Рисунок 8" descr="kisspng-clip-art-butterfly-portable-network-graphics-drawi-png-uzantl-kelebek-resimleri-photoshop-kelebe-5bedf184ba3b69.9543654715423205167628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1285860"/>
            <a:ext cx="1306264" cy="1015983"/>
          </a:xfrm>
          <a:prstGeom prst="rect">
            <a:avLst/>
          </a:prstGeom>
        </p:spPr>
      </p:pic>
      <p:pic>
        <p:nvPicPr>
          <p:cNvPr id="10" name="Рисунок 9" descr="ол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1357290" y="714356"/>
            <a:ext cx="860750" cy="107154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5a63a7ab7c0e8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00034" y="2500306"/>
            <a:ext cx="3962410" cy="2971808"/>
          </a:xfr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571612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СЛОН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5500694" y="200024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314324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428625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535782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322231" y="339328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930116" y="4571214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787372" y="4571214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001686" y="5642784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358744" y="5642784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715802" y="5642784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643182"/>
            <a:ext cx="3819923" cy="2864942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714488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ЧЕРЕПАХА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14311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14324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421481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5643570" y="528638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323025" y="339248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823091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965835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751521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465901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108843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00034" y="2643182"/>
            <a:ext cx="3810027" cy="2857520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714488"/>
            <a:ext cx="2928958" cy="928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ЖИРАФ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192880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643570" y="300037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14338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5429264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465901" y="324961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037273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823091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822959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465901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108843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isspng-strawberry-juice-strawberry-juice-wild-strawberry-strawberry-png-transparent-images-5a88fb1f8e1e38.9940855315189266235821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2500306"/>
            <a:ext cx="2857520" cy="2921020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571612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КЛУБНИКА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192880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307181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5715008" y="421481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535782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6465901" y="324961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037273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823091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108843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465901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822959" y="560706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track-tram-transport-vehicle-prague-public-transport-school-the-tram-land-vehicle-mode-of-transport-rolling-stock-barrandov-937964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2739610"/>
            <a:ext cx="3643338" cy="2732504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14488"/>
            <a:ext cx="3429024" cy="928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ТРАМВАЙ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192880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643570" y="2928934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14338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528638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394463" y="317817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965835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751653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751521" y="553562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394463" y="553562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037405" y="553562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00001818628b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71472" y="2571744"/>
            <a:ext cx="3000396" cy="3000396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643050"/>
            <a:ext cx="3429024" cy="928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КУБИКИ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200024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307181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5643570" y="414338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521495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394463" y="332104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037273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823091" y="439261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751521" y="553562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394463" y="553562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037405" y="546418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pic>
        <p:nvPicPr>
          <p:cNvPr id="6" name="Содержимое 5" descr="ТИ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642910" y="2571744"/>
            <a:ext cx="3048799" cy="3048799"/>
          </a:xfrm>
        </p:spPr>
      </p:pic>
      <p:sp>
        <p:nvSpPr>
          <p:cNvPr id="7" name="TextBox 6"/>
          <p:cNvSpPr txBox="1"/>
          <p:nvPr/>
        </p:nvSpPr>
        <p:spPr>
          <a:xfrm>
            <a:off x="1000100" y="1643050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ГРИБ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500694" y="200024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07181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421481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5429264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251587" y="332104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965835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680215" y="4464057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608645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251587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894529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357158" y="2786058"/>
            <a:ext cx="4183387" cy="2614617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1785926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ЗМЕЯ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2071678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715008" y="3071810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428625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86446" y="550070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465901" y="3321049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037273" y="453549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823091" y="453549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822959" y="574994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465901" y="574994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180281" y="5749941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6572296" cy="785818"/>
          </a:xfrm>
          <a:gradFill>
            <a:gsLst>
              <a:gs pos="0">
                <a:srgbClr val="FFFF00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Выбери раздел: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2428860" y="1357298"/>
            <a:ext cx="4000528" cy="1000132"/>
          </a:xfrm>
          <a:prstGeom prst="roundRect">
            <a:avLst/>
          </a:prstGeom>
          <a:gradFill>
            <a:gsLst>
              <a:gs pos="0">
                <a:srgbClr val="00B05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hlinkClick r:id="rId3" action="ppaction://hlinksldjump"/>
              </a:rPr>
              <a:t>ЗВУКИ</a:t>
            </a:r>
            <a:endParaRPr lang="ru-RU" sz="3600" b="1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2500298" y="2643182"/>
            <a:ext cx="4000528" cy="1000132"/>
          </a:xfrm>
          <a:prstGeom prst="roundRect">
            <a:avLst/>
          </a:prstGeom>
          <a:gradFill>
            <a:gsLst>
              <a:gs pos="0">
                <a:srgbClr val="00B05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hlinkClick r:id="rId4" action="ppaction://hlinksldjump"/>
              </a:rPr>
              <a:t>СЛОВА</a:t>
            </a:r>
            <a:endParaRPr lang="ru-RU" sz="3600" b="1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2500298" y="3857628"/>
            <a:ext cx="4000528" cy="1000132"/>
          </a:xfrm>
          <a:prstGeom prst="roundRect">
            <a:avLst/>
          </a:prstGeom>
          <a:gradFill>
            <a:gsLst>
              <a:gs pos="0">
                <a:srgbClr val="00B05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hlinkClick r:id="rId5" action="ppaction://hlinksldjump"/>
              </a:rPr>
              <a:t>СЛОГИ</a:t>
            </a:r>
            <a:endParaRPr lang="ru-RU" sz="3600" b="1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10" name="Скругленный прямоугольник 9">
            <a:hlinkClick r:id="rId6" action="ppaction://hlinksldjump"/>
          </p:cNvPr>
          <p:cNvSpPr/>
          <p:nvPr/>
        </p:nvSpPr>
        <p:spPr>
          <a:xfrm>
            <a:off x="2500298" y="5143512"/>
            <a:ext cx="4000528" cy="1000132"/>
          </a:xfrm>
          <a:prstGeom prst="roundRect">
            <a:avLst/>
          </a:prstGeom>
          <a:gradFill>
            <a:gsLst>
              <a:gs pos="0">
                <a:srgbClr val="00B05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hlinkClick r:id="rId6" action="ppaction://hlinksldjump"/>
              </a:rPr>
              <a:t>ПРЕДЛОЖЕНИЯ</a:t>
            </a:r>
            <a:endParaRPr lang="ru-RU" sz="3600" b="1" dirty="0">
              <a:ln>
                <a:solidFill>
                  <a:srgbClr val="7030A0"/>
                </a:solidFill>
              </a:ln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3300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слогов в слове? Выбери подходящую схему.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Вернуться в начало</a:t>
            </a:r>
            <a:endParaRPr lang="ru-RU" sz="2000" b="1" dirty="0">
              <a:solidFill>
                <a:srgbClr val="000066"/>
              </a:solidFill>
            </a:endParaRPr>
          </a:p>
        </p:txBody>
      </p:sp>
      <p:pic>
        <p:nvPicPr>
          <p:cNvPr id="8" name="Содержимое 7" descr="Corn-With-Blue-Sky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571472" y="2428868"/>
            <a:ext cx="3114684" cy="3114684"/>
          </a:xfrm>
        </p:spPr>
      </p:pic>
      <p:sp>
        <p:nvSpPr>
          <p:cNvPr id="9" name="TextBox 8"/>
          <p:cNvSpPr txBox="1"/>
          <p:nvPr/>
        </p:nvSpPr>
        <p:spPr>
          <a:xfrm>
            <a:off x="285720" y="1500174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КУКУРУЗА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214311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21468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4286256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5643570" y="5429264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6394463" y="346392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037273" y="453549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751653" y="4535495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5751521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394463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7037405" y="5678503"/>
            <a:ext cx="107157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615130" cy="2114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80008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ОТЛИЧНЫЙ РЕЗУЛЬТАТ!</a:t>
            </a:r>
            <a:endParaRPr lang="ru-RU" sz="4800" b="1" dirty="0">
              <a:solidFill>
                <a:srgbClr val="80008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ADF3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Вернуться в начало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170-1709206_17735351-бабочка-на-прозрачном-фоне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3357562"/>
            <a:ext cx="950536" cy="857232"/>
          </a:xfrm>
          <a:prstGeom prst="rect">
            <a:avLst/>
          </a:prstGeom>
        </p:spPr>
      </p:pic>
      <p:pic>
        <p:nvPicPr>
          <p:cNvPr id="7" name="Рисунок 6" descr="d6e8191edc128a530905829f85509c8f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3071810"/>
            <a:ext cx="1000108" cy="1000108"/>
          </a:xfrm>
          <a:prstGeom prst="rect">
            <a:avLst/>
          </a:prstGeom>
        </p:spPr>
      </p:pic>
      <p:pic>
        <p:nvPicPr>
          <p:cNvPr id="8" name="Рисунок 7" descr="Kartinka_na_prozrachnom_fone_Babochka_1_0100153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86644" y="3714752"/>
            <a:ext cx="1108963" cy="1000108"/>
          </a:xfrm>
          <a:prstGeom prst="rect">
            <a:avLst/>
          </a:prstGeom>
        </p:spPr>
      </p:pic>
      <p:pic>
        <p:nvPicPr>
          <p:cNvPr id="9" name="Рисунок 8" descr="kisspng-clip-art-butterfly-portable-network-graphics-drawi-png-uzantl-kelebek-resimleri-photoshop-kelebe-5bedf184ba3b69.9543654715423205167628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1285860"/>
            <a:ext cx="1306264" cy="1015983"/>
          </a:xfrm>
          <a:prstGeom prst="rect">
            <a:avLst/>
          </a:prstGeom>
        </p:spPr>
      </p:pic>
      <p:pic>
        <p:nvPicPr>
          <p:cNvPr id="10" name="Рисунок 9" descr="ол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1357290" y="714356"/>
            <a:ext cx="860750" cy="107154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/>
              <a:t>Сколько слов в предложении?</a:t>
            </a:r>
            <a:br>
              <a:rPr lang="ru-RU" sz="3600" dirty="0" smtClean="0"/>
            </a:br>
            <a:r>
              <a:rPr lang="ru-RU" sz="3600" dirty="0" smtClean="0"/>
              <a:t> Выбери цифру.</a:t>
            </a:r>
            <a:endParaRPr lang="ru-RU" sz="3600" dirty="0"/>
          </a:p>
        </p:txBody>
      </p:sp>
      <p:pic>
        <p:nvPicPr>
          <p:cNvPr id="5" name="Содержимое 4" descr="Bedtime-routine-1200x933-compressed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357158" y="1857364"/>
            <a:ext cx="3859030" cy="3000396"/>
          </a:xfr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514351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Мальчик спит.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929190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857752" y="3571876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364331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000760" y="5143512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" action="ppaction://hlinkshowjump?jump=nextslide"/>
          </p:cNvPr>
          <p:cNvSpPr/>
          <p:nvPr/>
        </p:nvSpPr>
        <p:spPr>
          <a:xfrm>
            <a:off x="6929454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1200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85720" y="1857364"/>
            <a:ext cx="3254433" cy="2734887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/>
              <a:t>Сколько слов в предложении?</a:t>
            </a:r>
            <a:br>
              <a:rPr lang="ru-RU" sz="3600" dirty="0" smtClean="0"/>
            </a:br>
            <a:r>
              <a:rPr lang="ru-RU" sz="3600" dirty="0" smtClean="0"/>
              <a:t> Выбери цифру.</a:t>
            </a:r>
            <a:endParaRPr lang="ru-RU" sz="36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786322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 лепят снеговика из снега.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57752" y="3571876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29454" y="364331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>
            <a:hlinkClick r:id="" action="ppaction://hlinkshowjump?jump=nextslide"/>
          </p:cNvPr>
          <p:cNvSpPr/>
          <p:nvPr/>
        </p:nvSpPr>
        <p:spPr>
          <a:xfrm>
            <a:off x="6000760" y="5143512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epositphotos_44490307-stock-photo-cute-little-girl-drinks-orange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1571612"/>
            <a:ext cx="2454026" cy="3400436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/>
              <a:t>Сколько слов в предложении?</a:t>
            </a:r>
            <a:br>
              <a:rPr lang="ru-RU" sz="3600" dirty="0" smtClean="0"/>
            </a:br>
            <a:r>
              <a:rPr lang="ru-RU" sz="3600" dirty="0" smtClean="0"/>
              <a:t> Выбери цифру.</a:t>
            </a:r>
            <a:endParaRPr lang="ru-RU" sz="36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000636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Девочка пьёт апельсиновый сок.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57752" y="3571876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" action="ppaction://hlinkshowjump?jump=nextslide"/>
          </p:cNvPr>
          <p:cNvSpPr/>
          <p:nvPr/>
        </p:nvSpPr>
        <p:spPr>
          <a:xfrm>
            <a:off x="6929454" y="364331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000760" y="5143512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77f24d1cb232ae824cb29e1cb6cdef47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1714488"/>
            <a:ext cx="2494427" cy="3186122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/>
              <a:t>Сколько слов в предложении?</a:t>
            </a:r>
            <a:br>
              <a:rPr lang="ru-RU" sz="3600" dirty="0" smtClean="0"/>
            </a:br>
            <a:r>
              <a:rPr lang="ru-RU" sz="3600" dirty="0" smtClean="0"/>
              <a:t> Выбери цифру.</a:t>
            </a:r>
            <a:endParaRPr lang="ru-RU" sz="36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000636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Морозно.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/>
          </p:cNvPr>
          <p:cNvSpPr/>
          <p:nvPr/>
        </p:nvSpPr>
        <p:spPr>
          <a:xfrm>
            <a:off x="4929190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857752" y="3571876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29454" y="364331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000760" y="5143512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epositphotos_22206829-stock-photo-dog-isolated-on-white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7" y="1785927"/>
            <a:ext cx="4071965" cy="2714643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/>
              <a:t>Сколько слов в предложении?</a:t>
            </a:r>
            <a:br>
              <a:rPr lang="ru-RU" sz="3600" dirty="0" smtClean="0"/>
            </a:br>
            <a:r>
              <a:rPr lang="ru-RU" sz="3600" dirty="0" smtClean="0"/>
              <a:t> Выбери цифру.</a:t>
            </a:r>
            <a:endParaRPr lang="ru-RU" sz="36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500063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Собака грызёт косточку.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185736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/>
          </p:cNvPr>
          <p:cNvSpPr/>
          <p:nvPr/>
        </p:nvSpPr>
        <p:spPr>
          <a:xfrm>
            <a:off x="4857752" y="3571876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29454" y="3643314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000760" y="5143512"/>
            <a:ext cx="1357322" cy="1285884"/>
          </a:xfrm>
          <a:prstGeom prst="ellipse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ми-ый-очаровате-ьный-ма-ьчик-ест-мороженое-от-чашки-ваф-и-9721471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857224" y="1643050"/>
            <a:ext cx="2214578" cy="3344161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Выбери подходящую  схему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5143512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Дима любит мороженое?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1857364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3286124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4214810" y="4714884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4214810" y="2214554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429124" y="2428868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00694" y="2428868"/>
            <a:ext cx="92869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858016" y="2428868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8072462" y="2428868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4287042" y="3713958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500562" y="3929066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57818" y="392906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286512" y="392906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215206" y="3929066"/>
            <a:ext cx="78581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8072462" y="3500438"/>
            <a:ext cx="28575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endParaRPr lang="ru-RU" sz="3200" b="1" dirty="0">
              <a:solidFill>
                <a:schemeClr val="tx1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4287042" y="5142718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500562" y="5357826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572132" y="5357826"/>
            <a:ext cx="92869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86578" y="5357826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7858148" y="4929198"/>
            <a:ext cx="28575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6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55208" y="1600201"/>
            <a:ext cx="3812459" cy="2543179"/>
          </a:xfr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Выбери подходящую  схему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500570"/>
            <a:ext cx="371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Кошка Мурка лакает молоко.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4500562" y="1857364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357562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857760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501356" y="2285198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5572926" y="2285198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715802" y="3785396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644232" y="5285594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644232" y="3785396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929322" y="4000504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857752" y="5500702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857752" y="4000504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86446" y="250030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14876" y="250030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715140" y="5500702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86446" y="5500702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15140" y="250030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000892" y="4000504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643834" y="2500306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643834" y="5500702"/>
            <a:ext cx="714380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8501090" y="5500702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929586" y="3929066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501090" y="2500306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Выбери подходящую  схему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8" name="Содержимое 7" descr="328541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428596" y="1928802"/>
            <a:ext cx="3647339" cy="2428086"/>
          </a:xfrm>
        </p:spPr>
      </p:pic>
      <p:sp>
        <p:nvSpPr>
          <p:cNvPr id="9" name="TextBox 8"/>
          <p:cNvSpPr txBox="1"/>
          <p:nvPr/>
        </p:nvSpPr>
        <p:spPr>
          <a:xfrm>
            <a:off x="357158" y="4500570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Вот это арбуз!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1857364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4357686" y="3214686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4643446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4358480" y="2285198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429918" y="5071280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429918" y="3642520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572000" y="2500306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43438" y="3857628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43438" y="5286388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00694" y="2500306"/>
            <a:ext cx="92869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572132" y="5286388"/>
            <a:ext cx="92869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00694" y="3857628"/>
            <a:ext cx="92869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786578" y="5286388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15140" y="3857628"/>
            <a:ext cx="100013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6572264" y="2428868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929586" y="5286388"/>
            <a:ext cx="61914" cy="61914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3500438"/>
            <a:ext cx="28575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!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которое начинается с гласного звука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а-для-детей-дятел-на-дереве_001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3500430" y="2357430"/>
            <a:ext cx="2143141" cy="3214710"/>
          </a:xfrm>
        </p:spPr>
      </p:pic>
      <p:pic>
        <p:nvPicPr>
          <p:cNvPr id="5" name="Рисунок 4" descr="vorobej-foto-10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86446" y="4286256"/>
            <a:ext cx="3214710" cy="2148834"/>
          </a:xfrm>
          <a:prstGeom prst="rect">
            <a:avLst/>
          </a:prstGeom>
        </p:spPr>
      </p:pic>
      <p:pic>
        <p:nvPicPr>
          <p:cNvPr id="6" name="Рисунок 5" descr="3194366_large.jpe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82" y="1571612"/>
            <a:ext cx="3143272" cy="2120280"/>
          </a:xfrm>
          <a:prstGeom prst="rect">
            <a:avLst/>
          </a:prstGeom>
        </p:spPr>
      </p:pic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91677-sepik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00034" y="1785926"/>
            <a:ext cx="3707613" cy="2786082"/>
          </a:xfrm>
        </p:spPr>
      </p:pic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00FF"/>
                </a:solidFill>
              </a:rPr>
              <a:t>Вернуться в начало</a:t>
            </a:r>
            <a:endParaRPr lang="ru-RU" sz="2000" b="1" dirty="0">
              <a:solidFill>
                <a:srgbClr val="6600FF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000099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Выбери подходящую  схему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929198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Наступила осень.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4429124" y="2000240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429000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4857760"/>
            <a:ext cx="4357718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4644232" y="2428074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644232" y="3856834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715670" y="5285594"/>
            <a:ext cx="42862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29322" y="264318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57752" y="264318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929190" y="550070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857752" y="407194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857884" y="550070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786578" y="407194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86446" y="4071942"/>
            <a:ext cx="64294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7572396" y="4071942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724664" y="2581268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0000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615130" cy="2114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80008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ОТЛИЧНЫЙ РЕЗУЛЬТАТ!</a:t>
            </a:r>
            <a:endParaRPr lang="ru-RU" sz="4800" b="1" dirty="0">
              <a:solidFill>
                <a:srgbClr val="80008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0" y="5715016"/>
            <a:ext cx="3857652" cy="928670"/>
          </a:xfrm>
          <a:prstGeom prst="leftArrow">
            <a:avLst/>
          </a:prstGeom>
          <a:solidFill>
            <a:srgbClr val="ADF3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Вернуться в начало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170-1709206_17735351-бабочка-на-прозрачном-фоне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71934" y="3357562"/>
            <a:ext cx="950536" cy="857232"/>
          </a:xfrm>
          <a:prstGeom prst="rect">
            <a:avLst/>
          </a:prstGeom>
        </p:spPr>
      </p:pic>
      <p:pic>
        <p:nvPicPr>
          <p:cNvPr id="7" name="Рисунок 6" descr="d6e8191edc128a530905829f85509c8f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3071810"/>
            <a:ext cx="1000108" cy="1000108"/>
          </a:xfrm>
          <a:prstGeom prst="rect">
            <a:avLst/>
          </a:prstGeom>
        </p:spPr>
      </p:pic>
      <p:pic>
        <p:nvPicPr>
          <p:cNvPr id="8" name="Рисунок 7" descr="Kartinka_na_prozrachnom_fone_Babochka_1_0100153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86644" y="3714752"/>
            <a:ext cx="1108963" cy="1000108"/>
          </a:xfrm>
          <a:prstGeom prst="rect">
            <a:avLst/>
          </a:prstGeom>
        </p:spPr>
      </p:pic>
      <p:pic>
        <p:nvPicPr>
          <p:cNvPr id="9" name="Рисунок 8" descr="kisspng-clip-art-butterfly-portable-network-graphics-drawi-png-uzantl-kelebek-resimleri-photoshop-kelebe-5bedf184ba3b69.9543654715423205167628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206" y="1285860"/>
            <a:ext cx="1306264" cy="1015983"/>
          </a:xfrm>
          <a:prstGeom prst="rect">
            <a:avLst/>
          </a:prstGeom>
        </p:spPr>
      </p:pic>
      <p:pic>
        <p:nvPicPr>
          <p:cNvPr id="10" name="Рисунок 9" descr="ол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V="1">
            <a:off x="1357290" y="714356"/>
            <a:ext cx="860750" cy="107154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edved-mishka-solnechno-dikaia-priroda-buryi-svet-progulka-p.jpg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714875" y="1785926"/>
            <a:ext cx="4000528" cy="2500330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которое начинается с мягкого согласного звука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02189867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00562" y="4429132"/>
            <a:ext cx="4297678" cy="2238374"/>
          </a:xfrm>
          <a:prstGeom prst="rect">
            <a:avLst/>
          </a:prstGeom>
        </p:spPr>
      </p:pic>
      <p:pic>
        <p:nvPicPr>
          <p:cNvPr id="8" name="Рисунок 7" descr="321360-alexfas0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596" y="2143116"/>
            <a:ext cx="3857619" cy="2573756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ор.jpg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786314" y="1571612"/>
            <a:ext cx="3500462" cy="2333641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которое начинается с твердого согласного звука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57752" y="4143380"/>
            <a:ext cx="3571900" cy="2500330"/>
          </a:xfrm>
          <a:prstGeom prst="rect">
            <a:avLst/>
          </a:prstGeom>
        </p:spPr>
      </p:pic>
      <p:pic>
        <p:nvPicPr>
          <p:cNvPr id="8" name="Рисунок 7" descr="s120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0034" y="2285992"/>
            <a:ext cx="3429024" cy="2772687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8f97128Nb24939b4.jpg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85720" y="1643050"/>
            <a:ext cx="2214578" cy="2214578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которое начинается со звонкого согласного звука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360fc256f0f3ef026a12dfa140564ca0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488" y="2285992"/>
            <a:ext cx="2730624" cy="2384588"/>
          </a:xfrm>
          <a:prstGeom prst="rect">
            <a:avLst/>
          </a:prstGeom>
        </p:spPr>
      </p:pic>
      <p:pic>
        <p:nvPicPr>
          <p:cNvPr id="12" name="Рисунок 11" descr="100024705653b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857884" y="4326150"/>
            <a:ext cx="2882492" cy="2246098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d580f9144d9b269aa23383c49ef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429256" y="1571612"/>
            <a:ext cx="2378524" cy="2268535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которое начинается с глухого согласного звука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1020480809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596" y="1643050"/>
            <a:ext cx="3643338" cy="2375456"/>
          </a:xfrm>
          <a:prstGeom prst="rect">
            <a:avLst/>
          </a:prstGeom>
        </p:spPr>
      </p:pic>
      <p:pic>
        <p:nvPicPr>
          <p:cNvPr id="8" name="Рисунок 7" descr="rainbow-clipart-cute-175642-8914669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43438" y="4143380"/>
            <a:ext cx="3929058" cy="2525059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037-048-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596" y="1571611"/>
            <a:ext cx="2214578" cy="2760063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FF00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Выбери слово, в котором последний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звук -  гласный.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14282" y="5643578"/>
            <a:ext cx="3857652" cy="928670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Вернуться в начало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bernskiy_zennenhund.jpe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71802" y="2357430"/>
            <a:ext cx="2838721" cy="2538150"/>
          </a:xfrm>
          <a:prstGeom prst="rect">
            <a:avLst/>
          </a:prstGeom>
        </p:spPr>
      </p:pic>
      <p:pic>
        <p:nvPicPr>
          <p:cNvPr id="8" name="Рисунок 7" descr="picture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29388" y="3786190"/>
            <a:ext cx="2367639" cy="2762245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648</Words>
  <Application>Microsoft Office PowerPoint</Application>
  <PresentationFormat>Экран (4:3)</PresentationFormat>
  <Paragraphs>156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Batang</vt:lpstr>
      <vt:lpstr>Arial</vt:lpstr>
      <vt:lpstr>Calibri</vt:lpstr>
      <vt:lpstr>Georgia</vt:lpstr>
      <vt:lpstr>Times New Roman</vt:lpstr>
      <vt:lpstr>Verdana</vt:lpstr>
      <vt:lpstr>Тема Office</vt:lpstr>
      <vt:lpstr> Игра  для  закрепления материала  по обучению грамоте  для детей 6-7 лет «Я с грамотой  дружу!» </vt:lpstr>
      <vt:lpstr>Правила игры.</vt:lpstr>
      <vt:lpstr>Выбери раздел:</vt:lpstr>
      <vt:lpstr>Выбери слово, которое начинается с гласного звука</vt:lpstr>
      <vt:lpstr>Выбери слово, которое начинается с мягкого согласного звука</vt:lpstr>
      <vt:lpstr>Выбери слово, которое начинается с твердого согласного звука</vt:lpstr>
      <vt:lpstr>Выбери слово, которое начинается со звонкого согласного звука</vt:lpstr>
      <vt:lpstr>Выбери слово, которое начинается с глухого согласного звука</vt:lpstr>
      <vt:lpstr>Выбери слово, в котором последний  звук -  гласный.</vt:lpstr>
      <vt:lpstr>Выбери слово, в котором последний звук согласный мягкий.</vt:lpstr>
      <vt:lpstr>Презентация PowerPoint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Выбери подходящую схему к слову</vt:lpstr>
      <vt:lpstr>Презентация PowerPoint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Сколько слогов в слове? Выбери подходящую схему.</vt:lpstr>
      <vt:lpstr>Презентация PowerPoint</vt:lpstr>
      <vt:lpstr>Сколько слов в предложении?  Выбери цифру.</vt:lpstr>
      <vt:lpstr>Сколько слов в предложении?  Выбери цифру.</vt:lpstr>
      <vt:lpstr>Сколько слов в предложении?  Выбери цифру.</vt:lpstr>
      <vt:lpstr>Сколько слов в предложении?  Выбери цифру.</vt:lpstr>
      <vt:lpstr>Сколько слов в предложении?  Выбери цифру.</vt:lpstr>
      <vt:lpstr> Выбери подходящую  схему предложения. </vt:lpstr>
      <vt:lpstr> Выбери подходящую  схему предложения. </vt:lpstr>
      <vt:lpstr> Выбери подходящую  схему предложения. </vt:lpstr>
      <vt:lpstr> Выбери подходящую  схему предложения.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для  закрепления материала  по обучению грамоте  для детей 6-7 лет  «Я с грамотой  дружу!»</dc:title>
  <dc:creator>Пользователь</dc:creator>
  <cp:lastModifiedBy>Ирина</cp:lastModifiedBy>
  <cp:revision>69</cp:revision>
  <dcterms:created xsi:type="dcterms:W3CDTF">2020-04-13T18:35:22Z</dcterms:created>
  <dcterms:modified xsi:type="dcterms:W3CDTF">2025-04-06T06:56:30Z</dcterms:modified>
  <cp:contentStatus/>
</cp:coreProperties>
</file>